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91" r:id="rId4"/>
    <p:sldId id="270" r:id="rId5"/>
    <p:sldId id="271" r:id="rId6"/>
    <p:sldId id="257" r:id="rId7"/>
    <p:sldId id="292" r:id="rId8"/>
    <p:sldId id="262" r:id="rId9"/>
    <p:sldId id="263" r:id="rId10"/>
    <p:sldId id="264" r:id="rId11"/>
    <p:sldId id="265" r:id="rId12"/>
    <p:sldId id="266" r:id="rId13"/>
    <p:sldId id="267" r:id="rId14"/>
    <p:sldId id="293" r:id="rId15"/>
    <p:sldId id="294" r:id="rId16"/>
    <p:sldId id="295" r:id="rId17"/>
    <p:sldId id="296" r:id="rId18"/>
    <p:sldId id="297" r:id="rId19"/>
    <p:sldId id="268" r:id="rId20"/>
    <p:sldId id="269" r:id="rId21"/>
    <p:sldId id="288" r:id="rId22"/>
    <p:sldId id="272" r:id="rId23"/>
    <p:sldId id="273" r:id="rId24"/>
    <p:sldId id="274" r:id="rId25"/>
    <p:sldId id="275" r:id="rId26"/>
    <p:sldId id="276" r:id="rId27"/>
    <p:sldId id="285" r:id="rId28"/>
    <p:sldId id="286" r:id="rId29"/>
    <p:sldId id="287" r:id="rId30"/>
    <p:sldId id="289" r:id="rId31"/>
    <p:sldId id="290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79"/>
    <p:restoredTop sz="94628"/>
  </p:normalViewPr>
  <p:slideViewPr>
    <p:cSldViewPr snapToGrid="0" snapToObjects="1">
      <p:cViewPr varScale="1">
        <p:scale>
          <a:sx n="110" d="100"/>
          <a:sy n="110" d="100"/>
        </p:scale>
        <p:origin x="112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5A657E1-DABE-3D4C-98BB-8F70A80203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E135F0F1-CE72-A548-AAF5-D468FC359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4C67C7F-89D4-EF4C-AEC1-79920CD8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A1455D8-A410-354D-9775-1F2E2A8C1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26CA4A9-5A24-9A48-8FDB-002F6CE20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6197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2A375AD-5F82-264F-B8E1-61D327DEA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68612C30-943B-444A-8D0C-8AD6A1047C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4DE0EDE-FF07-DD40-86CD-B4AF6DF9A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C7876F5-4290-BE41-B1E5-01B31D186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3C6168A-0CAD-9947-B085-B883908F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9611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5AC2FA69-7C05-124A-B5BC-7D8F3AA997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91C21ACA-33F0-4246-B5BB-C7530FC967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9FC8F53-9D8F-544A-ACEB-77B64D8FD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004D9D5B-C5C3-9342-8B2D-8D7A40439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6BADAD4-ACA6-6648-AB71-F39FBA0E9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149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369D3DA-1C8B-5145-AED8-2DBFE1CA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9AC10D67-0F1F-2A4A-94A6-7F9384926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4782A43-980C-BC43-BC62-D13EE88C3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1544EA9D-DE09-0844-98B1-DE6FF002E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3B3E54F-7E0C-064D-A3B6-DF7C6425C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1436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5D05A16-1959-0346-A4CF-88556C202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59AA1BB-6924-114D-A9D2-E7DCE5DB1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49E359C-9D2D-BA44-BB5A-1D9A5BA0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5917B1A-77DF-C44B-9E72-5D84E9C2A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874B064-C68A-484A-843C-67181DF2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8089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C869401-0DDE-644A-A63F-0D450C6F6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DF2E0753-5121-BB4F-AC4C-96E1505A78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22711C80-10FD-F741-852E-7A4B9E8E1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EB83806C-E2D8-854D-87C5-4B736A447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0D3D9D0-77DB-5E48-A283-B7ECF0731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9B4F31B8-6AC4-FB40-989B-60643A4FE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0577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82E601D-4651-9345-80A3-E0BF272D3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41975060-6ED3-F14A-A1C6-4DFED97117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C4C2BF17-C5B9-5847-A8D2-32DCD5521D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73DACCB5-F658-A44D-9D37-E9C86C2C89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019C037C-9466-F341-8135-B95130BB6B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EC03F550-B12C-664B-8117-F9FEABAFF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78C11134-9658-E447-90C0-6765A2B1A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53C3CDB1-4BD1-5347-8DA6-592CE363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4041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46FD5B6-6E53-3A40-AD85-53AB2CB6B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04198C25-F4B2-4A4F-977F-82B8A9FD7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E40F98C8-3B35-9F41-9C00-F8D6617FA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B30DC1D5-1DE3-5F47-94E8-6B961E11B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24479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F99E6E42-0EC4-C04F-BE1E-C104C7C73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DCC32EF1-4830-3043-874E-E8157FC20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F7B90106-5C31-924A-A976-4E795242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3686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24C989E-9E3B-E940-BD38-F80970EF6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31B84A4F-9E5F-2E4F-9C18-D66FE68A1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6186829-2285-2E4B-949B-F01F9C549E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CA395EC1-3A5A-D941-8D09-76E51593D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675DB9DE-1D27-A047-8702-1AF563EE8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5B0F4FF3-5CC1-6440-A4E6-5DD19B231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5728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FB7E452-698D-3043-BCEF-B0734D79A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425161BA-FA49-C249-B767-845E738322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19FFE77-4F49-784F-BC57-BC36AEBDF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4BBDF7A9-84AF-194C-92FF-0ED78047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91B58DBF-AF14-9A46-B979-C758F29E0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4276669D-68B5-A14A-9DA2-CB5BE1FB6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5158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5B0F5459-9089-8E4B-8CE4-F9E2BD478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687122A6-D968-0244-899A-1E034045B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8F8B971-C526-6248-BC49-18A468EF9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C2B5E-53B0-6140-82AD-404EA1E3464F}" type="datetimeFigureOut">
              <a:rPr lang="ko-KR" altLang="en-US"/>
              <a:pPr/>
              <a:t>2023-10-04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6BDC211-7137-A349-8D93-7BE7A94E15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2E65EA2-07AA-1B44-93C4-4FBA8769D3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1719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zure.microsoft.com/en-us/blog/announcing-a-renaissance-in-computer-vision-ai-with-microsofts-florence-foundation-model/?fbclid=IwAR0hki-YU3WC2sYzbufMWeO3gBWtlv5NmEscvxyWIsuNYgFa-gCzR6IqWP8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blogs.microsoft.com/blog/2023/03/16/introducing-microsoft-365-copilot-your-copilot-for-wor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Bf-dbS9CcRU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https://www.andysong.live/content/images/2023/01/image-1.png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8EDF2E4-69A2-5645-809C-BCD115DC9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3726" y="1718263"/>
            <a:ext cx="9531096" cy="2507805"/>
          </a:xfrm>
        </p:spPr>
        <p:txBody>
          <a:bodyPr>
            <a:normAutofit/>
          </a:bodyPr>
          <a:lstStyle/>
          <a:p>
            <a:r>
              <a:rPr kumimoji="1" lang="en-US" altLang="ko-KR" smtClean="0"/>
              <a:t>1</a:t>
            </a:r>
            <a:r>
              <a:rPr kumimoji="1" lang="ko-KR" altLang="en-US" smtClean="0"/>
              <a:t>장 </a:t>
            </a:r>
            <a:r>
              <a:rPr kumimoji="1" lang="en-US" altLang="ko-KR" smtClean="0"/>
              <a:t>SW</a:t>
            </a:r>
            <a:r>
              <a:rPr kumimoji="1" lang="ko-KR" altLang="en-US" smtClean="0"/>
              <a:t>개발 생산성 향상  </a:t>
            </a:r>
            <a:r>
              <a:rPr kumimoji="1" lang="en-US" altLang="ko-KR" smtClean="0"/>
              <a:t>with ChatGPT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9335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1750</a:t>
            </a:r>
            <a:r>
              <a:rPr kumimoji="1" lang="ko-KR" altLang="en-US"/>
              <a:t>억개의 파라메터 학습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="" xmlns:a16="http://schemas.microsoft.com/office/drawing/2014/main" id="{003B836B-3612-914C-80C6-003DAF83A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3225" y="1825625"/>
            <a:ext cx="8925549" cy="4351338"/>
          </a:xfrm>
        </p:spPr>
      </p:pic>
    </p:spTree>
    <p:extLst>
      <p:ext uri="{BB962C8B-B14F-4D97-AF65-F5344CB8AC3E}">
        <p14:creationId xmlns:p14="http://schemas.microsoft.com/office/powerpoint/2010/main" val="2238002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10</a:t>
            </a:r>
            <a:r>
              <a:rPr kumimoji="1" lang="ko-KR" altLang="en-US"/>
              <a:t>년 기준 침투율은 스마트폰</a:t>
            </a:r>
            <a:r>
              <a:rPr kumimoji="1" lang="en-US" altLang="ko-KR"/>
              <a:t>,</a:t>
            </a:r>
            <a:r>
              <a:rPr kumimoji="1" lang="ko-KR" altLang="en-US"/>
              <a:t> 클라우드를 넘어설 것을 예상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="" xmlns:a16="http://schemas.microsoft.com/office/drawing/2014/main" id="{B7B49CC2-8942-A641-ABF3-22A2574A1D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2438" y="1880054"/>
            <a:ext cx="9467637" cy="4351338"/>
          </a:xfrm>
        </p:spPr>
      </p:pic>
    </p:spTree>
    <p:extLst>
      <p:ext uri="{BB962C8B-B14F-4D97-AF65-F5344CB8AC3E}">
        <p14:creationId xmlns:p14="http://schemas.microsoft.com/office/powerpoint/2010/main" val="3448675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인프라와 서비스의 차이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="" xmlns:a16="http://schemas.microsoft.com/office/drawing/2014/main" id="{3BE0B263-74E1-1648-BC88-DC94272246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7141" y="1500760"/>
            <a:ext cx="8991374" cy="4992115"/>
          </a:xfrm>
        </p:spPr>
      </p:pic>
    </p:spTree>
    <p:extLst>
      <p:ext uri="{BB962C8B-B14F-4D97-AF65-F5344CB8AC3E}">
        <p14:creationId xmlns:p14="http://schemas.microsoft.com/office/powerpoint/2010/main" val="499222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주요 파운데이션 모델 보유 기업 현황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="" xmlns:a16="http://schemas.microsoft.com/office/drawing/2014/main" id="{28113B65-3FD6-5248-A155-570D27AF92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2175" y="1825625"/>
            <a:ext cx="10207650" cy="4351338"/>
          </a:xfrm>
        </p:spPr>
      </p:pic>
    </p:spTree>
    <p:extLst>
      <p:ext uri="{BB962C8B-B14F-4D97-AF65-F5344CB8AC3E}">
        <p14:creationId xmlns:p14="http://schemas.microsoft.com/office/powerpoint/2010/main" val="3853704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ko-KR">
                <a:hlinkClick r:id="rId2"/>
              </a:rPr>
              <a:t>https://azure.microsoft.com/en-us/blog/announcing-a-renaissance-in-computer-vision-ai-with-microsofts-florence-foundation-model/?fbclid=IwAR0hki-YU3WC2sYzbufMWeO3gBWtlv5NmEscvxyWIsuNYgFa-gCzR6IqWP8</a:t>
            </a:r>
            <a:endParaRPr lang="en" altLang="ko-KR"/>
          </a:p>
          <a:p>
            <a:r>
              <a:rPr lang="ko-KR" altLang="en-US"/>
              <a:t>앞으로 </a:t>
            </a:r>
            <a:r>
              <a:rPr lang="en-US" altLang="ko-KR"/>
              <a:t>100</a:t>
            </a:r>
            <a:r>
              <a:rPr lang="ko-KR" altLang="en-US"/>
              <a:t>억 달러를 </a:t>
            </a:r>
            <a:r>
              <a:rPr lang="en-US" altLang="ko-KR"/>
              <a:t>Open AI</a:t>
            </a:r>
            <a:r>
              <a:rPr lang="ko-KR" altLang="en-US"/>
              <a:t>에 더 투자하기로 함</a:t>
            </a:r>
            <a:r>
              <a:rPr lang="en-US" altLang="ko-KR"/>
              <a:t>.</a:t>
            </a:r>
            <a:r>
              <a:rPr lang="ko-KR" altLang="en-US"/>
              <a:t> 인지 서비스에 접목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-US" altLang="ko-KR"/>
              <a:t>M365</a:t>
            </a:r>
            <a:r>
              <a:rPr lang="ko-KR" altLang="en-US"/>
              <a:t>에 </a:t>
            </a:r>
            <a:r>
              <a:rPr lang="en-US" altLang="ko-KR"/>
              <a:t>Copilot</a:t>
            </a:r>
            <a:r>
              <a:rPr lang="ko-KR" altLang="en-US"/>
              <a:t>을 접목 </a:t>
            </a:r>
            <a:endParaRPr lang="en-US" altLang="ko-KR"/>
          </a:p>
          <a:p>
            <a:r>
              <a:rPr lang="en" altLang="ko-KR"/>
              <a:t>https://www.youtube.com/watch?v=Bf-dbS9CcRU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635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인지 </a:t>
            </a:r>
            <a:r>
              <a:rPr lang="ko-KR" altLang="en-US" smtClean="0"/>
              <a:t>서비스 데모 </a:t>
            </a:r>
            <a:r>
              <a:rPr lang="en-US" altLang="ko-KR" smtClean="0"/>
              <a:t>- </a:t>
            </a:r>
            <a:r>
              <a:rPr lang="ko-KR" altLang="en-US" smtClean="0"/>
              <a:t>동영상에 </a:t>
            </a:r>
            <a:r>
              <a:rPr lang="ko-KR" altLang="en-US"/>
              <a:t>나오는 내용을 분석해 준다</a:t>
            </a:r>
            <a:r>
              <a:rPr lang="en-US" altLang="ko-KR"/>
              <a:t>.</a:t>
            </a:r>
            <a:r>
              <a:rPr lang="ko-KR" altLang="en-US"/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413D3A2D-A985-0C48-80EB-FC6ED93BF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85533"/>
            <a:ext cx="5869521" cy="346112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259F02E1-2E34-584B-8803-E72A21C79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682" y="3113846"/>
            <a:ext cx="5936118" cy="346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570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사무환경의 혁명</a:t>
            </a:r>
            <a:r>
              <a:rPr lang="en-US" altLang="ko-KR"/>
              <a:t> – M365 copilot</a:t>
            </a:r>
            <a:r>
              <a:rPr lang="ko-KR" altLang="en-US"/>
              <a:t>발표</a:t>
            </a:r>
            <a:endParaRPr lang="en-US" altLang="ko-KR"/>
          </a:p>
          <a:p>
            <a:r>
              <a:rPr lang="en" altLang="ko-KR">
                <a:hlinkClick r:id="rId2"/>
              </a:rPr>
              <a:t>https://blogs.microsoft.com/blog/2023/03/16/introducing-microsoft-365-copilot-your-copilot-for-work/</a:t>
            </a:r>
            <a:endParaRPr lang="en" altLang="ko-KR"/>
          </a:p>
          <a:p>
            <a:r>
              <a:rPr lang="ko-KR" altLang="en-US"/>
              <a:t>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C366B5B4-998F-6E41-AC5D-81392C604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48" y="3360861"/>
            <a:ext cx="5292752" cy="313201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943DA0CA-60BB-FA43-8663-40E512A271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3431" y="3360861"/>
            <a:ext cx="5063401" cy="324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32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사무환경에서 엄청나게 사용할 것이다</a:t>
            </a:r>
            <a:r>
              <a:rPr lang="en-US" altLang="ko-KR"/>
              <a:t>.</a:t>
            </a:r>
            <a:r>
              <a:rPr lang="ko-KR" altLang="en-US"/>
              <a:t> </a:t>
            </a:r>
            <a:r>
              <a:rPr lang="en-US" altLang="ko-KR"/>
              <a:t>–</a:t>
            </a:r>
            <a:r>
              <a:rPr lang="ko-KR" altLang="en-US"/>
              <a:t> 화이트 칼러의 위기</a:t>
            </a:r>
            <a:endParaRPr lang="en-US" altLang="ko-KR"/>
          </a:p>
          <a:p>
            <a:r>
              <a:rPr lang="ko-KR" altLang="en-US"/>
              <a:t>제안서를 만들어줘 </a:t>
            </a:r>
            <a:r>
              <a:rPr lang="en-US" altLang="ko-KR"/>
              <a:t>-&gt;</a:t>
            </a:r>
            <a:r>
              <a:rPr lang="ko-KR" altLang="en-US"/>
              <a:t> 워드의 내용을 파워포인트로 작성해</a:t>
            </a:r>
            <a:r>
              <a:rPr lang="en-US" altLang="ko-KR"/>
              <a:t>~~</a:t>
            </a:r>
            <a:endParaRPr lang="en" altLang="ko-KR"/>
          </a:p>
        </p:txBody>
      </p:sp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943DA0CA-60BB-FA43-8663-40E512A27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304" y="3215958"/>
            <a:ext cx="4625361" cy="296100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="" xmlns:a16="http://schemas.microsoft.com/office/drawing/2014/main" id="{0D28841D-A001-B745-BF0C-B6D3E6E4B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942" y="3131339"/>
            <a:ext cx="5265858" cy="304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53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The Future of Work With AI </a:t>
            </a:r>
            <a:endParaRPr lang="en" altLang="ko-KR">
              <a:hlinkClick r:id="rId2"/>
            </a:endParaRPr>
          </a:p>
          <a:p>
            <a:r>
              <a:rPr lang="en" altLang="ko-KR">
                <a:hlinkClick r:id="rId2"/>
              </a:rPr>
              <a:t>https://www.youtube.com/watch?v=Bf-dbS9CcRU</a:t>
            </a:r>
            <a:endParaRPr lang="en" altLang="ko-KR"/>
          </a:p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050CD376-A2A5-F948-AB44-D5B34452B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8761" y="2934393"/>
            <a:ext cx="2887419" cy="18596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0EB88A32-C2BA-DB44-9411-1DEE7367C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761" y="4911312"/>
            <a:ext cx="2887419" cy="174448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D5ECFEF3-6B3B-4A4D-94CC-04F90EF9CD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737" y="2852371"/>
            <a:ext cx="6358267" cy="345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422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사용자들의 주요 프롬프트 이슈</a:t>
            </a:r>
            <a:r>
              <a:rPr kumimoji="1" lang="en-US" altLang="ko-KR"/>
              <a:t>	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잘 쓰는 것 같은데 좀 아쉽다</a:t>
            </a:r>
            <a:r>
              <a:rPr kumimoji="1" lang="en-US" altLang="ko-KR"/>
              <a:t>.</a:t>
            </a:r>
          </a:p>
          <a:p>
            <a:r>
              <a:rPr kumimoji="1" lang="ko-KR" altLang="en-US"/>
              <a:t>시간을 절약하려고 쓰는데 쓰려고 하면 시간이 더 걸린다</a:t>
            </a:r>
            <a:r>
              <a:rPr kumimoji="1" lang="en-US" altLang="ko-KR"/>
              <a:t>.</a:t>
            </a:r>
          </a:p>
          <a:p>
            <a:r>
              <a:rPr kumimoji="1" lang="ko-KR" altLang="en-US"/>
              <a:t>재미는 있는데 실무에 적용하긴 불안하다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r>
              <a:rPr kumimoji="1" lang="ko-KR" altLang="en-US"/>
              <a:t>프롬프트 사례</a:t>
            </a:r>
            <a:r>
              <a:rPr kumimoji="1" lang="en-US" altLang="ko-KR"/>
              <a:t>,</a:t>
            </a:r>
            <a:r>
              <a:rPr kumimoji="1" lang="ko-KR" altLang="en-US"/>
              <a:t> 템플릿 자료가 넘쳐도 어떤 것이 맞는지 모르겠다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366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093"/>
            <a:ext cx="10515600" cy="1325563"/>
          </a:xfrm>
        </p:spPr>
        <p:txBody>
          <a:bodyPr/>
          <a:lstStyle/>
          <a:p>
            <a:r>
              <a:rPr kumimoji="1" lang="ko-KR" altLang="en-US"/>
              <a:t>목차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199C45A9-CC7A-7E43-8105-4D03F19F8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8302"/>
            <a:ext cx="10515600" cy="5151048"/>
          </a:xfrm>
        </p:spPr>
        <p:txBody>
          <a:bodyPr>
            <a:normAutofit/>
          </a:bodyPr>
          <a:lstStyle/>
          <a:p>
            <a:r>
              <a:rPr lang="en-US" altLang="ko-KR" sz="2400">
                <a:latin typeface="+mn-ea"/>
              </a:rPr>
              <a:t>Open AI</a:t>
            </a:r>
            <a:r>
              <a:rPr lang="ko-KR" altLang="en-US" sz="2400">
                <a:latin typeface="+mn-ea"/>
              </a:rPr>
              <a:t>와 </a:t>
            </a:r>
            <a:r>
              <a:rPr lang="en-US" altLang="ko-KR" sz="2400">
                <a:latin typeface="+mn-ea"/>
              </a:rPr>
              <a:t>ChatGTP</a:t>
            </a:r>
            <a:r>
              <a:rPr lang="ko-KR" altLang="en-US" sz="2400">
                <a:latin typeface="+mn-ea"/>
              </a:rPr>
              <a:t>에 대한 소개 </a:t>
            </a:r>
            <a:endParaRPr lang="en-US" altLang="ko-KR" sz="2400">
              <a:latin typeface="+mn-ea"/>
            </a:endParaRPr>
          </a:p>
          <a:p>
            <a:r>
              <a:rPr lang="en-US" altLang="ko-KR" sz="2400">
                <a:latin typeface="+mn-ea"/>
              </a:rPr>
              <a:t>ChatGPT</a:t>
            </a:r>
            <a:r>
              <a:rPr lang="ko-KR" altLang="en-US" sz="2400">
                <a:latin typeface="+mn-ea"/>
              </a:rPr>
              <a:t>를 활용하기 위한 크롬익스텐션 설치하기</a:t>
            </a:r>
            <a:endParaRPr lang="en-US" altLang="ko-KR" sz="2400">
              <a:latin typeface="+mn-ea"/>
            </a:endParaRPr>
          </a:p>
          <a:p>
            <a:r>
              <a:rPr lang="en-US" altLang="ko-KR" sz="2400">
                <a:latin typeface="+mn-ea"/>
              </a:rPr>
              <a:t>ChatGPT</a:t>
            </a:r>
            <a:r>
              <a:rPr lang="ko-KR" altLang="en-US" sz="2400">
                <a:latin typeface="+mn-ea"/>
              </a:rPr>
              <a:t>의 프롬프트에 대한 소개 </a:t>
            </a:r>
            <a:endParaRPr lang="en-US" altLang="ko-KR" sz="2400">
              <a:latin typeface="+mn-ea"/>
            </a:endParaRPr>
          </a:p>
          <a:p>
            <a:r>
              <a:rPr lang="ko-KR" altLang="en-US" sz="2400">
                <a:latin typeface="+mn-ea"/>
              </a:rPr>
              <a:t>프롬프트에 주제와 맥락을 입력하고 원하는 포맷 지정하기  </a:t>
            </a:r>
            <a:endParaRPr lang="en-US" altLang="ko-KR" sz="2400">
              <a:latin typeface="+mn-ea"/>
            </a:endParaRPr>
          </a:p>
          <a:p>
            <a:r>
              <a:rPr lang="en-US" altLang="ko-KR" sz="2400">
                <a:latin typeface="+mn-ea"/>
              </a:rPr>
              <a:t>Python</a:t>
            </a:r>
            <a:r>
              <a:rPr lang="ko-KR" altLang="en-US" sz="2400">
                <a:latin typeface="+mn-ea"/>
              </a:rPr>
              <a:t> </a:t>
            </a:r>
            <a:r>
              <a:rPr lang="en-US" altLang="ko-KR" sz="2400">
                <a:latin typeface="+mn-ea"/>
              </a:rPr>
              <a:t>3.10</a:t>
            </a:r>
            <a:r>
              <a:rPr lang="ko-KR" altLang="en-US" sz="2400">
                <a:latin typeface="+mn-ea"/>
              </a:rPr>
              <a:t>과 </a:t>
            </a:r>
            <a:r>
              <a:rPr lang="en-US" altLang="ko-KR" sz="2400">
                <a:latin typeface="+mn-ea"/>
              </a:rPr>
              <a:t>Visual Studio Code</a:t>
            </a:r>
            <a:r>
              <a:rPr lang="ko-KR" altLang="en-US" sz="2400">
                <a:latin typeface="+mn-ea"/>
              </a:rPr>
              <a:t> 개발환경 설치하기</a:t>
            </a:r>
            <a:endParaRPr lang="en-US" altLang="ko-KR" sz="2400">
              <a:latin typeface="+mn-ea"/>
            </a:endParaRPr>
          </a:p>
          <a:p>
            <a:r>
              <a:rPr lang="en-US" altLang="ko-KR" sz="2400">
                <a:latin typeface="+mn-ea"/>
              </a:rPr>
              <a:t>Python</a:t>
            </a:r>
            <a:r>
              <a:rPr lang="ko-KR" altLang="en-US" sz="2400">
                <a:latin typeface="+mn-ea"/>
              </a:rPr>
              <a:t>에서 인기있는 외부 라이브러리 간단한 정리와 설치하기  </a:t>
            </a:r>
            <a:endParaRPr lang="en-US" altLang="ko-KR" sz="2400">
              <a:latin typeface="+mn-ea"/>
            </a:endParaRPr>
          </a:p>
          <a:p>
            <a:pPr lvl="0"/>
            <a:r>
              <a:rPr lang="en-US" altLang="ko-KR" sz="2400">
                <a:latin typeface="+mn-ea"/>
              </a:rPr>
              <a:t>ChatGPT</a:t>
            </a:r>
            <a:r>
              <a:rPr lang="ko-KR" altLang="ko-KR" sz="2400">
                <a:latin typeface="+mn-ea"/>
              </a:rPr>
              <a:t>를 사용해서 기존 코드를 분석하고 버그 및 에러 찾기와 테스트 케이스 작성하기</a:t>
            </a:r>
          </a:p>
          <a:p>
            <a:pPr lvl="0"/>
            <a:r>
              <a:rPr lang="ko-KR" altLang="ko-KR" sz="2400">
                <a:latin typeface="+mn-ea"/>
              </a:rPr>
              <a:t>생성된 코드에 주석을 추가해서</a:t>
            </a:r>
            <a:r>
              <a:rPr lang="en-US" altLang="ko-KR" sz="2400">
                <a:latin typeface="+mn-ea"/>
              </a:rPr>
              <a:t> ChatGPT</a:t>
            </a:r>
            <a:r>
              <a:rPr lang="ko-KR" altLang="ko-KR" sz="2400">
                <a:latin typeface="+mn-ea"/>
              </a:rPr>
              <a:t>로 문서화 작업을 자동화 하기</a:t>
            </a:r>
          </a:p>
          <a:p>
            <a:pPr lvl="0"/>
            <a:r>
              <a:rPr lang="ko-KR" altLang="ko-KR" sz="2400">
                <a:latin typeface="+mn-ea"/>
              </a:rPr>
              <a:t>개발자를 귀찮게 하는 </a:t>
            </a:r>
            <a:r>
              <a:rPr lang="en-US" altLang="ko-KR" sz="2400">
                <a:latin typeface="+mn-ea"/>
              </a:rPr>
              <a:t>JSON(JavaScript Object Notation)</a:t>
            </a:r>
            <a:r>
              <a:rPr lang="ko-KR" altLang="ko-KR" sz="2400">
                <a:latin typeface="+mn-ea"/>
              </a:rPr>
              <a:t>포맷 자동 코드 생성과 정규표현식 자동 생성하기 </a:t>
            </a:r>
          </a:p>
          <a:p>
            <a:endParaRPr lang="en-US" altLang="ko-KR" sz="240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4310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프롬프트 기본기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>
                <a:latin typeface="+mn-ea"/>
              </a:rPr>
              <a:t>메뉴얼로 잘 못하는 일은 </a:t>
            </a:r>
            <a:r>
              <a:rPr kumimoji="1" lang="en-US" altLang="ko-KR">
                <a:latin typeface="+mn-ea"/>
              </a:rPr>
              <a:t>chatGPT</a:t>
            </a:r>
            <a:r>
              <a:rPr kumimoji="1" lang="ko-KR" altLang="en-US">
                <a:latin typeface="+mn-ea"/>
              </a:rPr>
              <a:t>에게 시켜도 좋은 결과가 나오지 않는다</a:t>
            </a:r>
            <a:r>
              <a:rPr kumimoji="1" lang="en-US" altLang="ko-KR">
                <a:latin typeface="+mn-ea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2800">
                <a:latin typeface="+mn-ea"/>
              </a:rPr>
              <a:t>목표 결과</a:t>
            </a:r>
            <a:r>
              <a:rPr kumimoji="1" lang="en-US" altLang="ko-KR" sz="2800">
                <a:latin typeface="+mn-ea"/>
              </a:rPr>
              <a:t>:</a:t>
            </a:r>
            <a:r>
              <a:rPr kumimoji="1" lang="ko-KR" altLang="en-US" sz="2800">
                <a:latin typeface="+mn-ea"/>
              </a:rPr>
              <a:t> 원하는 결과가 선명해야 한다</a:t>
            </a:r>
            <a:r>
              <a:rPr kumimoji="1" lang="en-US" altLang="ko-KR" sz="2800">
                <a:latin typeface="+mn-ea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2800">
                <a:latin typeface="+mn-ea"/>
              </a:rPr>
              <a:t>프로세스</a:t>
            </a:r>
            <a:r>
              <a:rPr kumimoji="1" lang="en-US" altLang="ko-KR" sz="2800">
                <a:latin typeface="+mn-ea"/>
              </a:rPr>
              <a:t>:</a:t>
            </a:r>
            <a:r>
              <a:rPr kumimoji="1" lang="ko-KR" altLang="en-US" sz="2800">
                <a:latin typeface="+mn-ea"/>
              </a:rPr>
              <a:t> 일을 시키는 순서가 중요하다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2800">
                <a:latin typeface="+mn-ea"/>
              </a:rPr>
              <a:t>데이터 피드</a:t>
            </a:r>
            <a:r>
              <a:rPr kumimoji="1" lang="en-US" altLang="ko-KR" sz="2800">
                <a:latin typeface="+mn-ea"/>
              </a:rPr>
              <a:t>:</a:t>
            </a:r>
            <a:r>
              <a:rPr kumimoji="1" lang="ko-KR" altLang="en-US" sz="2800">
                <a:latin typeface="+mn-ea"/>
              </a:rPr>
              <a:t> 좋은 샘플 데이터가 결과의 품질을 높인다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2800">
                <a:latin typeface="+mn-ea"/>
              </a:rPr>
              <a:t>템플릿</a:t>
            </a:r>
            <a:r>
              <a:rPr kumimoji="1" lang="en-US" altLang="ko-KR" sz="2800">
                <a:latin typeface="+mn-ea"/>
              </a:rPr>
              <a:t>:</a:t>
            </a:r>
            <a:r>
              <a:rPr kumimoji="1" lang="ko-KR" altLang="en-US" sz="2800">
                <a:latin typeface="+mn-ea"/>
              </a:rPr>
              <a:t> 자주 사용하는 프롬포트는 템플릿화 한다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marL="457200" lvl="1" indent="0">
              <a:buNone/>
            </a:pPr>
            <a:endParaRPr kumimoji="1" lang="ko-KR" altLang="en-US" sz="280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8688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프롬프트 기본기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/>
              <a:t>프롬프트 입력은 영어로 하자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–</a:t>
            </a:r>
            <a:r>
              <a:rPr kumimoji="1" lang="ko-KR" altLang="en-US"/>
              <a:t> 토큰의 숫자가 한글이 많기 때문에 불리할 수 있다</a:t>
            </a:r>
            <a:r>
              <a:rPr kumimoji="1" lang="en-US" altLang="ko-KR"/>
              <a:t>.</a:t>
            </a:r>
            <a:r>
              <a:rPr kumimoji="1" lang="ko-KR" altLang="en-US"/>
              <a:t> 또한 한글로 질문하면 느리게 답이 나온다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>
              <a:lnSpc>
                <a:spcPct val="150000"/>
              </a:lnSpc>
            </a:pPr>
            <a:r>
              <a:rPr kumimoji="1" lang="ko-KR" altLang="en-US"/>
              <a:t>올바른 질문을 해야 올바른 답변을 얻을 수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–</a:t>
            </a:r>
            <a:r>
              <a:rPr kumimoji="1" lang="ko-KR" altLang="en-US"/>
              <a:t> 사전 배경과 내가 원하는 내용이 무엇인지 정확하게 정리해서 질문한다</a:t>
            </a:r>
            <a:r>
              <a:rPr kumimoji="1" lang="en-US" altLang="ko-KR"/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/>
              <a:t>한번에 장황한 질문은</a:t>
            </a:r>
            <a:r>
              <a:rPr kumimoji="1" lang="en-US" altLang="ko-KR"/>
              <a:t> NO! </a:t>
            </a:r>
            <a:r>
              <a:rPr kumimoji="1" lang="ko-KR" altLang="en-US"/>
              <a:t>짧고 간결하게 질문하자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>
              <a:lnSpc>
                <a:spcPct val="150000"/>
              </a:lnSpc>
            </a:pPr>
            <a:r>
              <a:rPr kumimoji="1" lang="ko-KR" altLang="en-US"/>
              <a:t>올바른 결과가 나오지 않으면 여러번 질문을 해도 된다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457200" lvl="1" indent="0">
              <a:lnSpc>
                <a:spcPct val="150000"/>
              </a:lnSpc>
              <a:buNone/>
            </a:pP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49926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변화의 속도가 폭발적인 </a:t>
            </a:r>
            <a:r>
              <a:rPr kumimoji="1" lang="en-US" altLang="ko-KR"/>
              <a:t>‘</a:t>
            </a:r>
            <a:r>
              <a:rPr kumimoji="1" lang="ko-KR" altLang="en-US"/>
              <a:t>빈티즈 연도</a:t>
            </a:r>
            <a:r>
              <a:rPr kumimoji="1" lang="en-US" altLang="ko-KR"/>
              <a:t>’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230400">
              <a:lnSpc>
                <a:spcPct val="120000"/>
              </a:lnSpc>
            </a:pPr>
            <a:r>
              <a:rPr kumimoji="1" lang="ko-KR" altLang="en-US"/>
              <a:t>변화의 속도를 폭발적으로 끌어올리는 결정적인 연도를 </a:t>
            </a:r>
            <a:r>
              <a:rPr kumimoji="1" lang="en-US" altLang="ko-KR"/>
              <a:t>‘</a:t>
            </a:r>
            <a:r>
              <a:rPr kumimoji="1" lang="ko-KR" altLang="en-US"/>
              <a:t>빈티지 연도</a:t>
            </a:r>
            <a:r>
              <a:rPr kumimoji="1" lang="en-US" altLang="ko-KR"/>
              <a:t>’</a:t>
            </a:r>
            <a:r>
              <a:rPr kumimoji="1" lang="ko-KR" altLang="en-US"/>
              <a:t>라고 표현한다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230400">
              <a:lnSpc>
                <a:spcPct val="120000"/>
              </a:lnSpc>
            </a:pPr>
            <a:r>
              <a:rPr kumimoji="1" lang="en-US" altLang="ko-KR"/>
              <a:t>2007</a:t>
            </a:r>
            <a:r>
              <a:rPr kumimoji="1" lang="ko-KR" altLang="en-US"/>
              <a:t>년 아이폰이 탄생한 해가 대표적이다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230400">
              <a:lnSpc>
                <a:spcPct val="120000"/>
              </a:lnSpc>
            </a:pPr>
            <a:r>
              <a:rPr kumimoji="1" lang="ko-KR" altLang="en-US"/>
              <a:t>토머스 프리드먼 식의 표현에 따르면 아마도 </a:t>
            </a:r>
            <a:r>
              <a:rPr kumimoji="1" lang="en-US" altLang="ko-KR"/>
              <a:t>2022</a:t>
            </a:r>
            <a:r>
              <a:rPr kumimoji="1" lang="ko-KR" altLang="en-US"/>
              <a:t>년은 </a:t>
            </a:r>
            <a:r>
              <a:rPr kumimoji="1" lang="en-US" altLang="ko-KR" smtClean="0"/>
              <a:t>ChatGPT</a:t>
            </a:r>
            <a:r>
              <a:rPr kumimoji="1" lang="ko-KR" altLang="en-US"/>
              <a:t>로 인해 또한번의 </a:t>
            </a:r>
            <a:r>
              <a:rPr kumimoji="1" lang="en-US" altLang="ko-KR"/>
              <a:t>‘</a:t>
            </a:r>
            <a:r>
              <a:rPr kumimoji="1" lang="ko-KR" altLang="en-US"/>
              <a:t>빈티지 연도</a:t>
            </a:r>
            <a:r>
              <a:rPr kumimoji="1" lang="en-US" altLang="ko-KR"/>
              <a:t>’</a:t>
            </a:r>
            <a:r>
              <a:rPr kumimoji="1" lang="ko-KR" altLang="en-US"/>
              <a:t>로 기록될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230400">
              <a:lnSpc>
                <a:spcPct val="120000"/>
              </a:lnSpc>
            </a:pPr>
            <a:r>
              <a:rPr kumimoji="1" lang="ko-KR" altLang="en-US"/>
              <a:t>일반적으로 사람의 뇌는 </a:t>
            </a:r>
            <a:r>
              <a:rPr kumimoji="1" lang="en-US" altLang="ko-KR"/>
              <a:t>1</a:t>
            </a:r>
            <a:r>
              <a:rPr kumimoji="1" lang="ko-KR" altLang="en-US"/>
              <a:t>조개의 뉴런과 </a:t>
            </a:r>
            <a:r>
              <a:rPr kumimoji="1" lang="en-US" altLang="ko-KR"/>
              <a:t>100</a:t>
            </a:r>
            <a:r>
              <a:rPr kumimoji="1" lang="ko-KR" altLang="en-US"/>
              <a:t>조개의 시냅스</a:t>
            </a:r>
            <a:r>
              <a:rPr kumimoji="1" lang="en-US" altLang="ko-KR"/>
              <a:t>(AI</a:t>
            </a:r>
            <a:r>
              <a:rPr kumimoji="1" lang="ko-KR" altLang="en-US"/>
              <a:t>의 파라메터</a:t>
            </a:r>
            <a:r>
              <a:rPr kumimoji="1" lang="en-US" altLang="ko-KR"/>
              <a:t>)</a:t>
            </a:r>
            <a:r>
              <a:rPr kumimoji="1" lang="ko-KR" altLang="en-US"/>
              <a:t>로 구성되어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2023</a:t>
            </a:r>
            <a:r>
              <a:rPr kumimoji="1" lang="ko-KR" altLang="en-US"/>
              <a:t>년 </a:t>
            </a:r>
            <a:r>
              <a:rPr kumimoji="1" lang="en-US" altLang="ko-KR"/>
              <a:t>OpenAI</a:t>
            </a:r>
            <a:r>
              <a:rPr kumimoji="1" lang="ko-KR" altLang="en-US"/>
              <a:t>에서 공개할 예정인 </a:t>
            </a:r>
            <a:r>
              <a:rPr kumimoji="1" lang="en-US" altLang="ko-KR"/>
              <a:t>GPT-4</a:t>
            </a:r>
            <a:r>
              <a:rPr kumimoji="1" lang="ko-KR" altLang="en-US"/>
              <a:t>는 파라메터 대략 </a:t>
            </a:r>
            <a:r>
              <a:rPr kumimoji="1" lang="en-US" altLang="ko-KR"/>
              <a:t>5000</a:t>
            </a:r>
            <a:r>
              <a:rPr kumimoji="1" lang="ko-KR" altLang="en-US"/>
              <a:t>억개 이상이 사용된 것으로 추정된다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122993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한경 비즈니스에 실린 기사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="" xmlns:a16="http://schemas.microsoft.com/office/drawing/2014/main" id="{450C431C-BA68-0E46-B079-C31CAA5BF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69593"/>
            <a:ext cx="5455908" cy="4351338"/>
          </a:xfr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29147C1F-D849-BD41-93A0-C5B5F66CC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668" y="1569593"/>
            <a:ext cx="5058841" cy="41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823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한경 비즈니스에 실린 기사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="" xmlns:a16="http://schemas.microsoft.com/office/drawing/2014/main" id="{F9209C92-AACC-F942-924E-C668784DCA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175" y="1944497"/>
            <a:ext cx="4202226" cy="4351338"/>
          </a:xfr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1576CD0A-8D3A-B443-896D-86AAACD79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774" y="2053622"/>
            <a:ext cx="5803220" cy="413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23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프로그래밍의 종말이라는 글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ko-KR"/>
              <a:t>https://yozm.wishket.com/magazine/detail/1873/</a:t>
            </a:r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4D2E4901-6214-8A4A-B8B5-7BD3958FD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47925"/>
            <a:ext cx="10311169" cy="386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93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프로그래밍의 종말이라는 글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ko-KR"/>
              <a:t>https://yozm.wishket.com/magazine/detail/1873/</a:t>
            </a:r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E5857A28-1211-4C4C-B643-CB76CFB54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833" y="2334449"/>
            <a:ext cx="91497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8262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ChatGPT</a:t>
            </a:r>
            <a:r>
              <a:rPr kumimoji="1" lang="ko-KR" altLang="en-US"/>
              <a:t>의 능력과 한계 그리고 가능성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4486B5A7-8841-F84B-AD92-F496562DE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5164183"/>
          </a:xfrm>
        </p:spPr>
        <p:txBody>
          <a:bodyPr>
            <a:normAutofit/>
          </a:bodyPr>
          <a:lstStyle/>
          <a:p>
            <a:r>
              <a:rPr lang="ko-KR" altLang="en-US"/>
              <a:t>장점</a:t>
            </a:r>
            <a:endParaRPr lang="en-US" altLang="ko-KR"/>
          </a:p>
          <a:p>
            <a:pPr lvl="1"/>
            <a:r>
              <a:rPr lang="ko-KR" altLang="en-US"/>
              <a:t>새로운 아이디어를 제공하는 능력</a:t>
            </a:r>
            <a:r>
              <a:rPr lang="en-US" altLang="ko-KR"/>
              <a:t>:</a:t>
            </a:r>
            <a:r>
              <a:rPr lang="ko-KR" altLang="en-US"/>
              <a:t> 책의 목차를 만들거나 새로운 아이디어를 정리해서 제공하는 능력이 좋다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pPr lvl="1"/>
            <a:r>
              <a:rPr lang="ko-KR" altLang="en-US"/>
              <a:t>정리 요약 기능 </a:t>
            </a:r>
            <a:endParaRPr lang="en-US" altLang="ko-KR"/>
          </a:p>
          <a:p>
            <a:pPr lvl="1"/>
            <a:r>
              <a:rPr lang="ko-KR" altLang="en-US" smtClean="0"/>
              <a:t>간단한 </a:t>
            </a:r>
            <a:r>
              <a:rPr lang="ko-KR" altLang="en-US"/>
              <a:t>코딩 능력</a:t>
            </a:r>
            <a:endParaRPr lang="en-US" altLang="ko-KR"/>
          </a:p>
          <a:p>
            <a:r>
              <a:rPr lang="ko-KR" altLang="en-US"/>
              <a:t>단점</a:t>
            </a:r>
            <a:endParaRPr lang="en-US" altLang="ko-KR"/>
          </a:p>
          <a:p>
            <a:pPr lvl="1"/>
            <a:r>
              <a:rPr lang="ko-KR" altLang="en-US"/>
              <a:t>일관성 없는 결과물</a:t>
            </a:r>
            <a:endParaRPr lang="en-US" altLang="ko-KR"/>
          </a:p>
          <a:p>
            <a:pPr lvl="1"/>
            <a:r>
              <a:rPr lang="ko-KR" altLang="en-US"/>
              <a:t>한글 입출력의 불편함</a:t>
            </a:r>
            <a:endParaRPr lang="en-US" altLang="ko-KR"/>
          </a:p>
          <a:p>
            <a:pPr lvl="1"/>
            <a:r>
              <a:rPr lang="en-US" altLang="ko-KR"/>
              <a:t>ChatGPT</a:t>
            </a:r>
            <a:r>
              <a:rPr lang="ko-KR" altLang="en-US"/>
              <a:t>는 </a:t>
            </a:r>
            <a:r>
              <a:rPr lang="en-US" altLang="ko-KR"/>
              <a:t>2021</a:t>
            </a:r>
            <a:r>
              <a:rPr lang="ko-KR" altLang="en-US"/>
              <a:t>년까지 데이터만 학습을 했다</a:t>
            </a:r>
            <a:r>
              <a:rPr lang="en-US" altLang="ko-KR"/>
              <a:t>.</a:t>
            </a:r>
            <a:r>
              <a:rPr lang="ko-KR" altLang="en-US"/>
              <a:t> 최근 데이터가 없다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pPr lvl="1"/>
            <a:r>
              <a:rPr lang="ko-KR" altLang="en-US"/>
              <a:t>내용이 올바른지 검증할 지식과 도메인이 필요</a:t>
            </a:r>
            <a:endParaRPr lang="en-US" altLang="ko-KR"/>
          </a:p>
          <a:p>
            <a:pPr lvl="1"/>
            <a:r>
              <a:rPr lang="en-US" altLang="ko-KR"/>
              <a:t>ChatGPT</a:t>
            </a:r>
            <a:r>
              <a:rPr lang="ko-KR" altLang="en-US"/>
              <a:t>는 학습하지만 학습하지 못한다 </a:t>
            </a:r>
            <a:r>
              <a:rPr lang="en-US" altLang="ko-KR"/>
              <a:t>-</a:t>
            </a:r>
            <a:r>
              <a:rPr lang="ko-KR" altLang="en-US"/>
              <a:t> 대화내에서 주고 받은 내용은 어느정도 기억하지만 새로운 대화를 시작하면 새롭게 시작한다</a:t>
            </a:r>
            <a:r>
              <a:rPr lang="en-US" altLang="ko-KR"/>
              <a:t>.</a:t>
            </a:r>
            <a:r>
              <a:rPr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90568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768"/>
            <a:ext cx="10515600" cy="1325563"/>
          </a:xfrm>
        </p:spPr>
        <p:txBody>
          <a:bodyPr/>
          <a:lstStyle/>
          <a:p>
            <a:r>
              <a:rPr kumimoji="1" lang="en-US" altLang="ko-KR"/>
              <a:t>ChatGPT</a:t>
            </a:r>
            <a:r>
              <a:rPr kumimoji="1" lang="ko-KR" altLang="en-US"/>
              <a:t>의 능력과 한계 그리고 가능성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4486B5A7-8841-F84B-AD92-F496562DE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987" y="1536331"/>
            <a:ext cx="4232318" cy="4130449"/>
          </a:xfrm>
        </p:spPr>
        <p:txBody>
          <a:bodyPr/>
          <a:lstStyle/>
          <a:p>
            <a:r>
              <a:rPr lang="ko-KR" altLang="en-US"/>
              <a:t>학습한 자료가 한글보다는 영어가 훨씬 많다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r>
              <a:rPr lang="ko-KR" altLang="en-US"/>
              <a:t>한글보다는 영어가 유리하다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AFCB9D06-8DE9-1740-8FAC-95D7A5AD64D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31885" y="-8278242"/>
            <a:ext cx="197449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그림 77" descr="https://www.andysong.live/content/images/2023/01/image-1.png">
            <a:extLst>
              <a:ext uri="{FF2B5EF4-FFF2-40B4-BE49-F238E27FC236}">
                <a16:creationId xmlns="" xmlns:a16="http://schemas.microsoft.com/office/drawing/2014/main" id="{8DF13155-A00D-9E4A-9E4D-C083FBC02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593" y="1520825"/>
            <a:ext cx="5126407" cy="5126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589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개발자는 </a:t>
            </a:r>
            <a:r>
              <a:rPr kumimoji="1" lang="en-US" altLang="ko-KR"/>
              <a:t>ChatGPT</a:t>
            </a:r>
            <a:r>
              <a:rPr kumimoji="1" lang="ko-KR" altLang="en-US"/>
              <a:t>를 어떻게 활용하면 좋은가</a:t>
            </a:r>
            <a:r>
              <a:rPr kumimoji="1" lang="en-US" altLang="ko-KR"/>
              <a:t>?</a:t>
            </a:r>
            <a:r>
              <a:rPr kumimoji="1" lang="ko-KR" altLang="en-US"/>
              <a:t>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4486B5A7-8841-F84B-AD92-F496562DE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복잡한 코드를 분석할 때 도움이 된다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pPr lvl="1"/>
            <a:r>
              <a:rPr lang="ko-KR" altLang="en-US"/>
              <a:t>특정 언어에 익숙하지 않을 때 코드 분석에 도움이 된다</a:t>
            </a:r>
            <a:r>
              <a:rPr lang="en-US" altLang="ko-KR"/>
              <a:t>.</a:t>
            </a:r>
          </a:p>
          <a:p>
            <a:r>
              <a:rPr lang="ko-KR" altLang="en-US"/>
              <a:t>코드를 작성해 달라고 부탁할 수 있다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생각보다 코드를 잘 만들어준다</a:t>
            </a:r>
            <a:r>
              <a:rPr lang="en-US" altLang="ko-KR"/>
              <a:t>.</a:t>
            </a:r>
            <a:r>
              <a:rPr lang="ko-KR" altLang="en-US"/>
              <a:t> 물론 해당 코드를 분석할 수 있는 사전 지식이 필요하다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 smtClean="0"/>
          </a:p>
          <a:p>
            <a:pPr lvl="1"/>
            <a:r>
              <a:rPr lang="ko-KR" altLang="en-US" smtClean="0"/>
              <a:t>다양한 언어를 시도할 수 있다</a:t>
            </a:r>
            <a:r>
              <a:rPr lang="en-US" altLang="ko-KR" smtClean="0"/>
              <a:t>(python, JavaScript, Java, C#, C…) </a:t>
            </a:r>
            <a:endParaRPr lang="en-US" altLang="ko-KR"/>
          </a:p>
          <a:p>
            <a:r>
              <a:rPr lang="ko-KR" altLang="en-US"/>
              <a:t>버그 및 에러 찾기</a:t>
            </a:r>
            <a:endParaRPr lang="en-US" altLang="ko-KR"/>
          </a:p>
          <a:p>
            <a:r>
              <a:rPr lang="ko-KR" altLang="en-US"/>
              <a:t>문서화 작업 </a:t>
            </a:r>
            <a:endParaRPr lang="en-US" altLang="ko-KR" smtClean="0"/>
          </a:p>
          <a:p>
            <a:r>
              <a:rPr lang="ko-KR" altLang="en-US" smtClean="0"/>
              <a:t>개발자 </a:t>
            </a:r>
            <a:r>
              <a:rPr lang="en-US" altLang="ko-KR" smtClean="0"/>
              <a:t>1</a:t>
            </a:r>
            <a:r>
              <a:rPr lang="ko-KR" altLang="en-US" smtClean="0"/>
              <a:t>명이 평생 볼 수 없는 엄청난 분량의 코드를 학습했다</a:t>
            </a:r>
            <a:r>
              <a:rPr lang="en-US" altLang="ko-KR" smtClean="0"/>
              <a:t>. 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1735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403FEBA-3A13-FA43-8474-83BAAC348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329" y="2306941"/>
            <a:ext cx="10515600" cy="1325563"/>
          </a:xfrm>
        </p:spPr>
        <p:txBody>
          <a:bodyPr/>
          <a:lstStyle/>
          <a:p>
            <a:r>
              <a:rPr kumimoji="1" lang="en-US" altLang="ko-KR"/>
              <a:t>1</a:t>
            </a:r>
            <a:r>
              <a:rPr kumimoji="1" lang="ko-KR" altLang="en-US"/>
              <a:t>장 </a:t>
            </a:r>
            <a:r>
              <a:rPr kumimoji="1" lang="en-US" altLang="ko-KR"/>
              <a:t>OpenAI</a:t>
            </a:r>
            <a:r>
              <a:rPr kumimoji="1" lang="ko-KR" altLang="en-US"/>
              <a:t>와 </a:t>
            </a:r>
            <a:r>
              <a:rPr kumimoji="1" lang="en-US" altLang="ko-KR"/>
              <a:t>ChatGPT</a:t>
            </a:r>
            <a:r>
              <a:rPr kumimoji="1" lang="ko-KR" altLang="en-US"/>
              <a:t>에 대한 소개 </a:t>
            </a:r>
          </a:p>
        </p:txBody>
      </p:sp>
    </p:spTree>
    <p:extLst>
      <p:ext uri="{BB962C8B-B14F-4D97-AF65-F5344CB8AC3E}">
        <p14:creationId xmlns:p14="http://schemas.microsoft.com/office/powerpoint/2010/main" val="361786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6A33E47-6944-A244-A25B-EE10302E0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ChatGPT</a:t>
            </a:r>
            <a:r>
              <a:rPr kumimoji="1" lang="ko-KR" altLang="en-US"/>
              <a:t>활용의 한계점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A0F2B68E-0529-C643-AA2F-029CFC9D7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kumimoji="1" lang="ko-KR" altLang="en-US"/>
              <a:t>신뢰성과 보안문제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언제든 잘못된 정보를 생성할 수 있기 때문에 무조건 신뢰할 수 없다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반드시 생성된 내용을 재검토를 해야 한다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아울러 </a:t>
            </a:r>
            <a:r>
              <a:rPr kumimoji="1" lang="en-US" altLang="ko-KR"/>
              <a:t>ChatGPT</a:t>
            </a:r>
            <a:r>
              <a:rPr kumimoji="1" lang="ko-KR" altLang="en-US"/>
              <a:t>가 제공하는 코드나 문서는 비슷한 질문을 하는 다른 사람에게도 동일하게 제시될 수 있어 보안 취약성에도 주의해야 한다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>
              <a:lnSpc>
                <a:spcPct val="150000"/>
              </a:lnSpc>
            </a:pPr>
            <a:r>
              <a:rPr kumimoji="1" lang="ko-KR" altLang="en-US"/>
              <a:t>저작권문제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깃허브 코파일럿과 마찬가지로 </a:t>
            </a:r>
            <a:r>
              <a:rPr kumimoji="1" lang="en-US" altLang="ko-KR"/>
              <a:t>ChatGPT</a:t>
            </a:r>
            <a:r>
              <a:rPr kumimoji="1" lang="ko-KR" altLang="en-US"/>
              <a:t>에서 제공한 코드에는 저작권 문제가 있을 수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610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227F64D-AB06-0443-BE7C-8D4F44566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AI</a:t>
            </a:r>
            <a:r>
              <a:rPr kumimoji="1" lang="ko-KR" altLang="en-US"/>
              <a:t>와 소프트웨어 개발의 미래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D3914794-9B4C-A449-A749-E9DB33294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575"/>
            <a:ext cx="10515600" cy="4624388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kumimoji="1" lang="ko-KR" altLang="en-US"/>
              <a:t>앞으로는 개발자라는 직업은 사라지는가</a:t>
            </a:r>
            <a:r>
              <a:rPr kumimoji="1" lang="en-US" altLang="ko-KR"/>
              <a:t>?</a:t>
            </a:r>
          </a:p>
          <a:p>
            <a:pPr lvl="1">
              <a:lnSpc>
                <a:spcPct val="150000"/>
              </a:lnSpc>
            </a:pPr>
            <a:r>
              <a:rPr kumimoji="1" lang="ko-KR" altLang="en-US"/>
              <a:t>가까운 미래에 인공지능이 개발자를 완전히 대체하긴 어려울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다만 인공지능이 점차 발전하면 기존에 개발자가 하던 역할을 대신 수행할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따라서 개발자는 직접 코드를 분석하고 작성하는 역할에서 벗어나서</a:t>
            </a:r>
            <a:r>
              <a:rPr kumimoji="1" lang="en-US" altLang="ko-KR"/>
              <a:t>,</a:t>
            </a:r>
            <a:r>
              <a:rPr kumimoji="1" lang="ko-KR" altLang="en-US"/>
              <a:t> 인공지능을 감동하고 소프트웨어 개발 및 배포 과정에서 발생할 수 있는 리스크를 관리하는 역할로 바뀔 수 도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단순 개발이 아닌 일종의 코드 컨설턴트 형태로 바뀔 수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en-US" altLang="ko-KR"/>
              <a:t>AI </a:t>
            </a:r>
            <a:r>
              <a:rPr kumimoji="1" lang="ko-KR" altLang="en-US"/>
              <a:t>디바이드의 시대</a:t>
            </a:r>
            <a:r>
              <a:rPr kumimoji="1" lang="en-US" altLang="ko-KR"/>
              <a:t>:</a:t>
            </a:r>
            <a:r>
              <a:rPr kumimoji="1" lang="ko-KR" altLang="en-US"/>
              <a:t> 이제는 생산형 </a:t>
            </a:r>
            <a:r>
              <a:rPr kumimoji="1" lang="en-US" altLang="ko-KR"/>
              <a:t>AI</a:t>
            </a:r>
            <a:r>
              <a:rPr kumimoji="1" lang="ko-KR" altLang="en-US"/>
              <a:t>를 잘 사용하는 개발자와 그렇지 않은 개발자로 나뉠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9911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Open AI</a:t>
            </a:r>
            <a:r>
              <a:rPr kumimoji="1" lang="ko-KR" altLang="en-US"/>
              <a:t> 회사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="" xmlns:a16="http://schemas.microsoft.com/office/drawing/2014/main" id="{F0F5A25A-856C-284F-8E33-1E82BCAD1F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8178" y="1825625"/>
            <a:ext cx="9135644" cy="4351338"/>
          </a:xfrm>
        </p:spPr>
      </p:pic>
    </p:spTree>
    <p:extLst>
      <p:ext uri="{BB962C8B-B14F-4D97-AF65-F5344CB8AC3E}">
        <p14:creationId xmlns:p14="http://schemas.microsoft.com/office/powerpoint/2010/main" val="279037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지능 자판기와 같은 역할을 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내 손안의 핸드폰이 내 삶의 리모콘이 되었다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r>
              <a:rPr kumimoji="1" lang="ko-KR" altLang="en-US"/>
              <a:t>지능 자판기와 같은 역할을 할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r>
              <a:rPr kumimoji="1" lang="ko-KR" altLang="en-US"/>
              <a:t>지금 보고 있는 것이 다른 산업 분야에서도 일어날 것이다</a:t>
            </a:r>
            <a:r>
              <a:rPr kumimoji="1" lang="en-US" altLang="ko-KR"/>
              <a:t>.</a:t>
            </a:r>
          </a:p>
          <a:p>
            <a:r>
              <a:rPr kumimoji="1" lang="ko-KR" altLang="en-US"/>
              <a:t>개발의 생산성이 </a:t>
            </a:r>
            <a:r>
              <a:rPr kumimoji="1" lang="en-US" altLang="ko-KR"/>
              <a:t>5</a:t>
            </a:r>
            <a:r>
              <a:rPr kumimoji="1" lang="ko-KR" altLang="en-US"/>
              <a:t>배</a:t>
            </a:r>
            <a:r>
              <a:rPr kumimoji="1" lang="en-US" altLang="ko-KR"/>
              <a:t>,</a:t>
            </a:r>
            <a:r>
              <a:rPr kumimoji="1" lang="ko-KR" altLang="en-US"/>
              <a:t> </a:t>
            </a:r>
            <a:r>
              <a:rPr kumimoji="1" lang="en-US" altLang="ko-KR"/>
              <a:t>10</a:t>
            </a:r>
            <a:r>
              <a:rPr kumimoji="1" lang="ko-KR" altLang="en-US"/>
              <a:t>배 차이가 난다면 사용하는 편이 유리하다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6699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용어를 먼저 정리한다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/>
              <a:t>GPT – Generative Pre-trained Transformer </a:t>
            </a:r>
            <a:r>
              <a:rPr kumimoji="1" lang="ko-KR" altLang="en-US"/>
              <a:t>자연어 처리 머신러닝 기술의 하나 </a:t>
            </a:r>
            <a:endParaRPr kumimoji="1" lang="en-US" altLang="ko-KR"/>
          </a:p>
          <a:p>
            <a:r>
              <a:rPr kumimoji="1" lang="en-US" altLang="ko-KR"/>
              <a:t>ChatGPT – OpenAI</a:t>
            </a:r>
            <a:r>
              <a:rPr kumimoji="1" lang="ko-KR" altLang="en-US"/>
              <a:t>에서 만든 </a:t>
            </a:r>
            <a:r>
              <a:rPr kumimoji="1" lang="en-US" altLang="ko-KR"/>
              <a:t>GPT</a:t>
            </a:r>
            <a:r>
              <a:rPr kumimoji="1" lang="ko-KR" altLang="en-US"/>
              <a:t>엔진 </a:t>
            </a:r>
            <a:r>
              <a:rPr kumimoji="1" lang="en-US" altLang="ko-KR"/>
              <a:t>+</a:t>
            </a:r>
            <a:r>
              <a:rPr kumimoji="1" lang="ko-KR" altLang="en-US"/>
              <a:t> 대화형 명령을 할 수 있는 채팅형 웹사이트</a:t>
            </a:r>
            <a:r>
              <a:rPr kumimoji="1" lang="en-US" altLang="ko-KR"/>
              <a:t>(</a:t>
            </a:r>
            <a:r>
              <a:rPr kumimoji="1" lang="ko-KR" altLang="en-US"/>
              <a:t>일종의 고객을 위한 서비스 제품</a:t>
            </a:r>
            <a:r>
              <a:rPr kumimoji="1" lang="en-US" altLang="ko-KR"/>
              <a:t>)</a:t>
            </a:r>
            <a:r>
              <a:rPr kumimoji="1" lang="ko-KR" altLang="en-US"/>
              <a:t> </a:t>
            </a:r>
            <a:endParaRPr kumimoji="1" lang="en-US" altLang="ko-KR"/>
          </a:p>
          <a:p>
            <a:r>
              <a:rPr kumimoji="1" lang="en-US" altLang="ko-KR"/>
              <a:t>GPT3 API – OpenAI</a:t>
            </a:r>
            <a:r>
              <a:rPr kumimoji="1" lang="ko-KR" altLang="en-US"/>
              <a:t>의 </a:t>
            </a:r>
            <a:r>
              <a:rPr kumimoji="1" lang="en-US" altLang="ko-KR"/>
              <a:t>GPT</a:t>
            </a:r>
            <a:r>
              <a:rPr kumimoji="1" lang="ko-KR" altLang="en-US"/>
              <a:t>엔진을 외부 사용자가 쓸 수 있게 오픈된 </a:t>
            </a:r>
            <a:r>
              <a:rPr kumimoji="1" lang="en-US" altLang="ko-KR"/>
              <a:t>API </a:t>
            </a:r>
          </a:p>
          <a:p>
            <a:r>
              <a:rPr kumimoji="1" lang="en-US" altLang="ko-KR"/>
              <a:t>GPT4 – </a:t>
            </a:r>
            <a:r>
              <a:rPr kumimoji="1" lang="ko-KR" altLang="en-US"/>
              <a:t>텍스트가 아닌 이미지도 분석해서 작업할 수 있도록 개선됨 </a:t>
            </a:r>
          </a:p>
        </p:txBody>
      </p:sp>
    </p:spTree>
    <p:extLst>
      <p:ext uri="{BB962C8B-B14F-4D97-AF65-F5344CB8AC3E}">
        <p14:creationId xmlns:p14="http://schemas.microsoft.com/office/powerpoint/2010/main" val="375039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용어를 먼저 정리한다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latin typeface="+mn-ea"/>
              </a:rPr>
              <a:t>GPT 4.0</a:t>
            </a:r>
            <a:r>
              <a:rPr kumimoji="1" lang="ko-KR" altLang="en-US">
                <a:latin typeface="+mn-ea"/>
              </a:rPr>
              <a:t>의 특징 </a:t>
            </a:r>
            <a:endParaRPr kumimoji="1" lang="en-US" altLang="ko-KR">
              <a:latin typeface="+mn-ea"/>
            </a:endParaRPr>
          </a:p>
          <a:p>
            <a:pPr lvl="1"/>
            <a:r>
              <a:rPr kumimoji="1" lang="ko-KR" altLang="en-US" sz="2800">
                <a:latin typeface="+mn-ea"/>
              </a:rPr>
              <a:t>유료 버전</a:t>
            </a:r>
            <a:r>
              <a:rPr kumimoji="1" lang="en-US" altLang="ko-KR" sz="2800">
                <a:latin typeface="+mn-ea"/>
              </a:rPr>
              <a:t>(Plus)</a:t>
            </a:r>
            <a:r>
              <a:rPr kumimoji="1" lang="ko-KR" altLang="en-US" sz="2800">
                <a:latin typeface="+mn-ea"/>
              </a:rPr>
              <a:t>모델의 경우 속도가 </a:t>
            </a:r>
            <a:r>
              <a:rPr kumimoji="1" lang="en-US" altLang="ko-KR" sz="2800">
                <a:latin typeface="+mn-ea"/>
              </a:rPr>
              <a:t>1.6</a:t>
            </a:r>
            <a:r>
              <a:rPr kumimoji="1" lang="ko-KR" altLang="en-US" sz="2800">
                <a:latin typeface="+mn-ea"/>
              </a:rPr>
              <a:t>배 </a:t>
            </a:r>
            <a:r>
              <a:rPr kumimoji="1" lang="en-US" altLang="ko-KR" sz="2800">
                <a:latin typeface="+mn-ea"/>
              </a:rPr>
              <a:t>~</a:t>
            </a:r>
            <a:r>
              <a:rPr kumimoji="1" lang="ko-KR" altLang="en-US" sz="2800">
                <a:latin typeface="+mn-ea"/>
              </a:rPr>
              <a:t> </a:t>
            </a:r>
            <a:r>
              <a:rPr kumimoji="1" lang="en-US" altLang="ko-KR" sz="2800">
                <a:latin typeface="+mn-ea"/>
              </a:rPr>
              <a:t>5</a:t>
            </a:r>
            <a:r>
              <a:rPr kumimoji="1" lang="ko-KR" altLang="en-US" sz="2800" smtClean="0">
                <a:latin typeface="+mn-ea"/>
              </a:rPr>
              <a:t>배 속도가 개선되었고</a:t>
            </a:r>
            <a:r>
              <a:rPr kumimoji="1" lang="en-US" altLang="ko-KR" sz="2800" smtClean="0">
                <a:latin typeface="+mn-ea"/>
              </a:rPr>
              <a:t>, </a:t>
            </a:r>
            <a:r>
              <a:rPr kumimoji="1" lang="ko-KR" altLang="en-US" sz="2800" smtClean="0">
                <a:latin typeface="+mn-ea"/>
              </a:rPr>
              <a:t>더 </a:t>
            </a:r>
            <a:r>
              <a:rPr kumimoji="1" lang="ko-KR" altLang="en-US" sz="2800">
                <a:latin typeface="+mn-ea"/>
              </a:rPr>
              <a:t>많은 단어 개수</a:t>
            </a:r>
            <a:r>
              <a:rPr kumimoji="1" lang="en-US" altLang="ko-KR" sz="2800">
                <a:latin typeface="+mn-ea"/>
              </a:rPr>
              <a:t>(More detail)</a:t>
            </a:r>
            <a:r>
              <a:rPr kumimoji="1" lang="ko-KR" altLang="en-US" sz="2800">
                <a:latin typeface="+mn-ea"/>
              </a:rPr>
              <a:t>을 사용할 수 있다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lvl="1"/>
            <a:r>
              <a:rPr kumimoji="1" lang="ko-KR" altLang="en-US" sz="2800">
                <a:latin typeface="+mn-ea"/>
              </a:rPr>
              <a:t>무제한 이용이 가능하다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lvl="1"/>
            <a:r>
              <a:rPr kumimoji="1" lang="ko-KR" altLang="en-US" sz="2800">
                <a:latin typeface="+mn-ea"/>
              </a:rPr>
              <a:t>사업을 하거나 프롬프트 엔지니어를 하는 경우는 추천한다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710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chatGPT</a:t>
            </a:r>
            <a:r>
              <a:rPr kumimoji="1" lang="ko-KR" altLang="en-US"/>
              <a:t>는 영문기반이다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한글로 부탁하면 학습된 데이터가 별로 없어서 수준 높은 글이 나오지 않는다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지금은 </a:t>
            </a:r>
            <a:r>
              <a:rPr kumimoji="1" lang="en-US" altLang="ko-KR" dirty="0"/>
              <a:t>3000</a:t>
            </a:r>
            <a:r>
              <a:rPr kumimoji="1" lang="ko-KR" altLang="en-US" dirty="0"/>
              <a:t>단어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A4</a:t>
            </a:r>
            <a:r>
              <a:rPr kumimoji="1" lang="ko-KR" altLang="en-US" dirty="0"/>
              <a:t>워드 </a:t>
            </a:r>
            <a:r>
              <a:rPr kumimoji="1" lang="en-US" altLang="ko-KR" dirty="0"/>
              <a:t>6~7</a:t>
            </a:r>
            <a:r>
              <a:rPr kumimoji="1" lang="ko-KR" altLang="en-US" dirty="0"/>
              <a:t>장정도만 나옴 </a:t>
            </a:r>
            <a:endParaRPr kumimoji="1" lang="en-US" altLang="ko-KR" dirty="0"/>
          </a:p>
          <a:p>
            <a:r>
              <a:rPr kumimoji="1" lang="ko-KR" altLang="en-US" dirty="0"/>
              <a:t>질문자가 수준 높은 프롬프트를 작성해야 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기업용 버전은 </a:t>
            </a:r>
            <a:r>
              <a:rPr kumimoji="1" lang="en-US" altLang="ko-KR" dirty="0"/>
              <a:t>8K</a:t>
            </a:r>
            <a:r>
              <a:rPr kumimoji="1" lang="ko-KR" altLang="en-US" dirty="0"/>
              <a:t>정도로 더 많은 정보를 제공받을 수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 </a:t>
            </a:r>
            <a:endParaRPr kumimoji="1" lang="en-US" altLang="ko-KR" dirty="0"/>
          </a:p>
          <a:p>
            <a:r>
              <a:rPr kumimoji="1" lang="en-US" altLang="ko-KR" dirty="0"/>
              <a:t>2023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15</a:t>
            </a:r>
            <a:r>
              <a:rPr kumimoji="1" lang="ko-KR" altLang="en-US" dirty="0"/>
              <a:t>일에 발표된 </a:t>
            </a:r>
            <a:r>
              <a:rPr kumimoji="1" lang="en-US" altLang="ko-KR" dirty="0"/>
              <a:t>GPT4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5000</a:t>
            </a:r>
            <a:r>
              <a:rPr kumimoji="1" lang="ko-KR" altLang="en-US" dirty="0" err="1"/>
              <a:t>억개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파라메터로</a:t>
            </a:r>
            <a:r>
              <a:rPr kumimoji="1" lang="ko-KR" altLang="en-US" dirty="0"/>
              <a:t> 추정</a:t>
            </a:r>
            <a:r>
              <a:rPr kumimoji="1" lang="en-US" altLang="ko-KR" dirty="0"/>
              <a:t>(50</a:t>
            </a:r>
            <a:r>
              <a:rPr kumimoji="1" lang="ko-KR" altLang="en-US" dirty="0"/>
              <a:t>장 분량의 프롬프트를 입력가능</a:t>
            </a:r>
            <a:r>
              <a:rPr kumimoji="1" lang="en-US" altLang="ko-KR" dirty="0"/>
              <a:t>. </a:t>
            </a:r>
            <a:r>
              <a:rPr kumimoji="1" lang="ko-KR" altLang="en-US" dirty="0"/>
              <a:t>이미지도 해석할 수 </a:t>
            </a:r>
            <a:r>
              <a:rPr kumimoji="1" lang="ko-KR" altLang="en-US"/>
              <a:t>있음</a:t>
            </a:r>
            <a:r>
              <a:rPr kumimoji="1" lang="en-US" altLang="ko-KR" smtClean="0"/>
              <a:t>)</a:t>
            </a:r>
          </a:p>
          <a:p>
            <a:r>
              <a:rPr kumimoji="1" lang="ko-KR" altLang="en-US" smtClean="0"/>
              <a:t>코드 인터프리터가 추가되었는데 현재는 </a:t>
            </a:r>
            <a:r>
              <a:rPr kumimoji="1" lang="en-US" altLang="ko-KR" smtClean="0"/>
              <a:t>“</a:t>
            </a:r>
            <a:r>
              <a:rPr lang="en-US" altLang="ko-KR"/>
              <a:t>Advanced data </a:t>
            </a:r>
            <a:r>
              <a:rPr lang="en-US" altLang="ko-KR" smtClean="0"/>
              <a:t>analysis”</a:t>
            </a:r>
            <a:r>
              <a:rPr lang="ko-KR" altLang="en-US" smtClean="0"/>
              <a:t>로</a:t>
            </a:r>
            <a:r>
              <a:rPr lang="en-US" altLang="ko-KR" smtClean="0"/>
              <a:t> </a:t>
            </a:r>
            <a:r>
              <a:rPr lang="ko-KR" altLang="en-US" smtClean="0"/>
              <a:t>이름이 변경됨</a:t>
            </a:r>
            <a:r>
              <a:rPr lang="en-US" altLang="ko-KR" smtClean="0"/>
              <a:t>(2023</a:t>
            </a:r>
            <a:r>
              <a:rPr lang="ko-KR" altLang="en-US" smtClean="0"/>
              <a:t>년 </a:t>
            </a:r>
            <a:r>
              <a:rPr lang="en-US" altLang="ko-KR" smtClean="0"/>
              <a:t>10</a:t>
            </a:r>
            <a:r>
              <a:rPr lang="ko-KR" altLang="en-US" smtClean="0"/>
              <a:t>월 </a:t>
            </a:r>
            <a:r>
              <a:rPr lang="en-US" altLang="ko-KR" smtClean="0"/>
              <a:t>4</a:t>
            </a:r>
            <a:r>
              <a:rPr lang="ko-KR" altLang="en-US" smtClean="0"/>
              <a:t>일</a:t>
            </a:r>
            <a:r>
              <a:rPr lang="en-US" altLang="ko-KR" smtClean="0"/>
              <a:t>) 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104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MAU(</a:t>
            </a:r>
            <a:r>
              <a:rPr kumimoji="1" lang="ko-KR" altLang="en-US"/>
              <a:t>월간 활성 사용자</a:t>
            </a:r>
            <a:r>
              <a:rPr kumimoji="1" lang="en-US" altLang="ko-KR"/>
              <a:t>)</a:t>
            </a:r>
            <a:r>
              <a:rPr kumimoji="1" lang="ko-KR" altLang="en-US"/>
              <a:t> </a:t>
            </a:r>
            <a:r>
              <a:rPr kumimoji="1" lang="en-US" altLang="ko-KR"/>
              <a:t>1</a:t>
            </a:r>
            <a:r>
              <a:rPr kumimoji="1" lang="ko-KR" altLang="en-US"/>
              <a:t>억명 달성에 걸린 시간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="" xmlns:a16="http://schemas.microsoft.com/office/drawing/2014/main" id="{6DB73524-B5E5-5B4A-98FC-6B9C97DAA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961" y="1923596"/>
            <a:ext cx="10008077" cy="4351338"/>
          </a:xfrm>
        </p:spPr>
      </p:pic>
    </p:spTree>
    <p:extLst>
      <p:ext uri="{BB962C8B-B14F-4D97-AF65-F5344CB8AC3E}">
        <p14:creationId xmlns:p14="http://schemas.microsoft.com/office/powerpoint/2010/main" val="2046852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4933</TotalTime>
  <Words>1020</Words>
  <Application>Microsoft Office PowerPoint</Application>
  <PresentationFormat>와이드스크린</PresentationFormat>
  <Paragraphs>120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4" baseType="lpstr">
      <vt:lpstr>Malgun Gothic</vt:lpstr>
      <vt:lpstr>Arial</vt:lpstr>
      <vt:lpstr>Office 테마</vt:lpstr>
      <vt:lpstr>1장 SW개발 생산성 향상  with ChatGPT</vt:lpstr>
      <vt:lpstr>목차</vt:lpstr>
      <vt:lpstr>1장 OpenAI와 ChatGPT에 대한 소개 </vt:lpstr>
      <vt:lpstr>Open AI 회사</vt:lpstr>
      <vt:lpstr>지능 자판기와 같은 역할을 한다.</vt:lpstr>
      <vt:lpstr>용어를 먼저 정리한다.</vt:lpstr>
      <vt:lpstr>용어를 먼저 정리한다.</vt:lpstr>
      <vt:lpstr>chatGPT는 영문기반이다.</vt:lpstr>
      <vt:lpstr>MAU(월간 활성 사용자) 1억명 달성에 걸린 시간</vt:lpstr>
      <vt:lpstr>1750억개의 파라메터 학습 </vt:lpstr>
      <vt:lpstr>10년 기준 침투율은 스마트폰, 클라우드를 넘어설 것을 예상 </vt:lpstr>
      <vt:lpstr>인프라와 서비스의 차이 </vt:lpstr>
      <vt:lpstr>주요 파운데이션 모델 보유 기업 현황 </vt:lpstr>
      <vt:lpstr>마이크로소프트의 부상 </vt:lpstr>
      <vt:lpstr>마이크로소프트의 부상 </vt:lpstr>
      <vt:lpstr>마이크로소프트의 부상 </vt:lpstr>
      <vt:lpstr>마이크로소프트의 부상 </vt:lpstr>
      <vt:lpstr>마이크로소프트의 부상 </vt:lpstr>
      <vt:lpstr>사용자들의 주요 프롬프트 이슈 </vt:lpstr>
      <vt:lpstr>프롬프트 기본기</vt:lpstr>
      <vt:lpstr>프롬프트 기본기</vt:lpstr>
      <vt:lpstr>변화의 속도가 폭발적인 ‘빈티즈 연도’</vt:lpstr>
      <vt:lpstr>한경 비즈니스에 실린 기사 </vt:lpstr>
      <vt:lpstr>한경 비즈니스에 실린 기사 </vt:lpstr>
      <vt:lpstr>프로그래밍의 종말이라는 글 </vt:lpstr>
      <vt:lpstr>프로그래밍의 종말이라는 글 </vt:lpstr>
      <vt:lpstr>ChatGPT의 능력과 한계 그리고 가능성</vt:lpstr>
      <vt:lpstr>ChatGPT의 능력과 한계 그리고 가능성</vt:lpstr>
      <vt:lpstr>개발자는 ChatGPT를 어떻게 활용하면 좋은가? </vt:lpstr>
      <vt:lpstr>ChatGPT활용의 한계점</vt:lpstr>
      <vt:lpstr>AI와 소프트웨어 개발의 미래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chatGPT 활용하기</dc:title>
  <dc:creator>Microsoft Office User</dc:creator>
  <cp:lastModifiedBy>김 종덕</cp:lastModifiedBy>
  <cp:revision>69</cp:revision>
  <dcterms:created xsi:type="dcterms:W3CDTF">2023-02-27T00:52:41Z</dcterms:created>
  <dcterms:modified xsi:type="dcterms:W3CDTF">2023-10-04T01:41:28Z</dcterms:modified>
</cp:coreProperties>
</file>

<file path=docProps/thumbnail.jpeg>
</file>